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f94be26dd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f94be26dd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f94be26d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f94be26d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f94be26dd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f94be26dd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f94be26d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f94be26d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f94be26dd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f94be26dd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f94be26dd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f94be26dd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f94be26dd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f94be26dd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f94be26dd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f94be26dd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f94be26dd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f94be26dd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Market Research</a:t>
            </a:r>
            <a:endParaRPr/>
          </a:p>
          <a:p>
            <a:pPr indent="0" lvl="0" marL="0" rtl="0" algn="l">
              <a:spcBef>
                <a:spcPts val="0"/>
              </a:spcBef>
              <a:spcAft>
                <a:spcPts val="0"/>
              </a:spcAft>
              <a:buNone/>
            </a:pPr>
            <a:r>
              <a:rPr lang="en"/>
              <a:t>PTSD Detection Device</a:t>
            </a:r>
            <a:endParaRPr/>
          </a:p>
          <a:p>
            <a:pPr indent="0" lvl="0" marL="0" rtl="0" algn="l">
              <a:spcBef>
                <a:spcPts val="0"/>
              </a:spcBef>
              <a:spcAft>
                <a:spcPts val="0"/>
              </a:spcAft>
              <a:buNone/>
            </a:pPr>
            <a:r>
              <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sdmay25-13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137" name="Google Shape;137;p22"/>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a:t>
            </a:r>
            <a:r>
              <a:rPr lang="en"/>
              <a:t>conclusion</a:t>
            </a:r>
            <a:r>
              <a:rPr lang="en"/>
              <a:t> our basis of design is different that current </a:t>
            </a:r>
            <a:r>
              <a:rPr lang="en"/>
              <a:t>available</a:t>
            </a:r>
            <a:r>
              <a:rPr lang="en"/>
              <a:t> products based on constraints given from the user. </a:t>
            </a:r>
            <a:endParaRPr/>
          </a:p>
          <a:p>
            <a:pPr indent="0" lvl="0" marL="0" rtl="0" algn="l">
              <a:spcBef>
                <a:spcPts val="1200"/>
              </a:spcBef>
              <a:spcAft>
                <a:spcPts val="1200"/>
              </a:spcAft>
              <a:buNone/>
            </a:pPr>
            <a:r>
              <a:rPr lang="en"/>
              <a:t>EX. Not in collar, Humane interaction with service dog. </a:t>
            </a:r>
            <a:endParaRPr/>
          </a:p>
        </p:txBody>
      </p:sp>
      <p:pic>
        <p:nvPicPr>
          <p:cNvPr id="138" name="Google Shape;138;p22"/>
          <p:cNvPicPr preferRelativeResize="0"/>
          <p:nvPr/>
        </p:nvPicPr>
        <p:blipFill>
          <a:blip r:embed="rId3">
            <a:alphaModFix/>
          </a:blip>
          <a:stretch>
            <a:fillRect/>
          </a:stretch>
        </p:blipFill>
        <p:spPr>
          <a:xfrm>
            <a:off x="3928588" y="2842175"/>
            <a:ext cx="2847975" cy="16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Overview</a:t>
            </a:r>
            <a:endParaRPr/>
          </a:p>
        </p:txBody>
      </p:sp>
      <p:sp>
        <p:nvSpPr>
          <p:cNvPr id="79" name="Google Shape;79;p1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America’s VetDogs provides enhanced mobility and renewed independence to veterans, active-duty service members, and first responders with disabilities, allowing them to live with pride and self-reliance once again. While the service dogs are trained to support their owners when they exhibit PTSD symptoms visibly or audibly, the ideal situation is to stop the episode before it happens. America’s VetDogs in partnership with BAE Systems is seeking to develop a device that monitors a spike in an individual’s heart rate and blood pressure before a PTSD episode begin</a:t>
            </a:r>
            <a:endParaRPr/>
          </a:p>
        </p:txBody>
      </p:sp>
      <p:pic>
        <p:nvPicPr>
          <p:cNvPr id="80" name="Google Shape;80;p14"/>
          <p:cNvPicPr preferRelativeResize="0"/>
          <p:nvPr/>
        </p:nvPicPr>
        <p:blipFill>
          <a:blip r:embed="rId3">
            <a:alphaModFix/>
          </a:blip>
          <a:stretch>
            <a:fillRect/>
          </a:stretch>
        </p:blipFill>
        <p:spPr>
          <a:xfrm>
            <a:off x="5514975" y="482875"/>
            <a:ext cx="3629025" cy="1257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statement</a:t>
            </a:r>
            <a:endParaRPr/>
          </a:p>
          <a:p>
            <a:pPr indent="0" lvl="0" marL="0" rtl="0" algn="l">
              <a:spcBef>
                <a:spcPts val="0"/>
              </a:spcBef>
              <a:spcAft>
                <a:spcPts val="0"/>
              </a:spcAft>
              <a:buNone/>
            </a:pPr>
            <a:r>
              <a:t/>
            </a:r>
            <a:endParaRPr/>
          </a:p>
        </p:txBody>
      </p:sp>
      <p:sp>
        <p:nvSpPr>
          <p:cNvPr id="86" name="Google Shape;86;p15"/>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a:t>
            </a:r>
            <a:r>
              <a:rPr lang="en"/>
              <a:t>evelop a device that monitors a spike in an individual’s heart rate and blood pressure before a PTSD episode begins. The device should alert the service dog so it can in-turn provide the veteran with comfort. Device must be concealed within the service dog vest. </a:t>
            </a:r>
            <a:endParaRPr/>
          </a:p>
        </p:txBody>
      </p:sp>
      <p:pic>
        <p:nvPicPr>
          <p:cNvPr id="87" name="Google Shape;87;p15"/>
          <p:cNvPicPr preferRelativeResize="0"/>
          <p:nvPr/>
        </p:nvPicPr>
        <p:blipFill>
          <a:blip r:embed="rId3">
            <a:alphaModFix/>
          </a:blip>
          <a:stretch>
            <a:fillRect/>
          </a:stretch>
        </p:blipFill>
        <p:spPr>
          <a:xfrm>
            <a:off x="5508708" y="2991024"/>
            <a:ext cx="2415116" cy="1607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products</a:t>
            </a:r>
            <a:endParaRPr/>
          </a:p>
          <a:p>
            <a:pPr indent="0" lvl="0" marL="0" rtl="0" algn="l">
              <a:spcBef>
                <a:spcPts val="0"/>
              </a:spcBef>
              <a:spcAft>
                <a:spcPts val="0"/>
              </a:spcAft>
              <a:buNone/>
            </a:pPr>
            <a:r>
              <a:t/>
            </a:r>
            <a:endParaRPr/>
          </a:p>
        </p:txBody>
      </p:sp>
      <p:sp>
        <p:nvSpPr>
          <p:cNvPr id="93" name="Google Shape;93;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Found three related products. </a:t>
            </a:r>
            <a:endParaRPr/>
          </a:p>
          <a:p>
            <a:pPr indent="-342900" lvl="0" marL="914400" rtl="0" algn="l">
              <a:spcBef>
                <a:spcPts val="1200"/>
              </a:spcBef>
              <a:spcAft>
                <a:spcPts val="0"/>
              </a:spcAft>
              <a:buSzPts val="1800"/>
              <a:buChar char="●"/>
            </a:pPr>
            <a:r>
              <a:rPr lang="en"/>
              <a:t>Canine Alert Collar</a:t>
            </a:r>
            <a:endParaRPr/>
          </a:p>
          <a:p>
            <a:pPr indent="-342900" lvl="0" marL="914400" rtl="0" algn="l">
              <a:spcBef>
                <a:spcPts val="0"/>
              </a:spcBef>
              <a:spcAft>
                <a:spcPts val="0"/>
              </a:spcAft>
              <a:buSzPts val="1800"/>
              <a:buChar char="●"/>
            </a:pPr>
            <a:r>
              <a:rPr lang="en"/>
              <a:t>EDA Sensor (FitBit)</a:t>
            </a:r>
            <a:endParaRPr/>
          </a:p>
          <a:p>
            <a:pPr indent="-342900" lvl="0" marL="914400" rtl="0" algn="l">
              <a:spcBef>
                <a:spcPts val="0"/>
              </a:spcBef>
              <a:spcAft>
                <a:spcPts val="0"/>
              </a:spcAft>
              <a:buSzPts val="1800"/>
              <a:buChar char="●"/>
            </a:pPr>
            <a:r>
              <a:rPr lang="en"/>
              <a:t>BGU Research Haptic Vibration Commands</a:t>
            </a:r>
            <a:endParaRPr/>
          </a:p>
        </p:txBody>
      </p:sp>
      <p:pic>
        <p:nvPicPr>
          <p:cNvPr id="94" name="Google Shape;94;p16"/>
          <p:cNvPicPr preferRelativeResize="0"/>
          <p:nvPr/>
        </p:nvPicPr>
        <p:blipFill>
          <a:blip r:embed="rId3">
            <a:alphaModFix/>
          </a:blip>
          <a:stretch>
            <a:fillRect/>
          </a:stretch>
        </p:blipFill>
        <p:spPr>
          <a:xfrm>
            <a:off x="5928725" y="3155750"/>
            <a:ext cx="2257700" cy="1442419"/>
          </a:xfrm>
          <a:prstGeom prst="rect">
            <a:avLst/>
          </a:prstGeom>
          <a:noFill/>
          <a:ln>
            <a:noFill/>
          </a:ln>
        </p:spPr>
      </p:pic>
      <p:pic>
        <p:nvPicPr>
          <p:cNvPr id="95" name="Google Shape;95;p16"/>
          <p:cNvPicPr preferRelativeResize="0"/>
          <p:nvPr/>
        </p:nvPicPr>
        <p:blipFill>
          <a:blip r:embed="rId4">
            <a:alphaModFix/>
          </a:blip>
          <a:stretch>
            <a:fillRect/>
          </a:stretch>
        </p:blipFill>
        <p:spPr>
          <a:xfrm>
            <a:off x="282500" y="2111300"/>
            <a:ext cx="2257700" cy="14867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CanineAlert Collar</a:t>
            </a:r>
            <a:endParaRPr/>
          </a:p>
        </p:txBody>
      </p:sp>
      <p:sp>
        <p:nvSpPr>
          <p:cNvPr id="101" name="Google Shape;101;p17"/>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This product monitors the user’s heart rate in order to detect PTSD episodes and alert a service dog through a vibrating collar. </a:t>
            </a:r>
            <a:endParaRPr/>
          </a:p>
          <a:p>
            <a:pPr indent="0" lvl="0" marL="0" rtl="0" algn="l">
              <a:spcBef>
                <a:spcPts val="1200"/>
              </a:spcBef>
              <a:spcAft>
                <a:spcPts val="0"/>
              </a:spcAft>
              <a:buNone/>
            </a:pPr>
            <a:r>
              <a:rPr lang="en"/>
              <a:t>An advantage to this product is that it collects biometric data and not motion and has specific vibrations that a dog can be trained by. </a:t>
            </a:r>
            <a:endParaRPr/>
          </a:p>
          <a:p>
            <a:pPr indent="0" lvl="0" marL="0" rtl="0" algn="l">
              <a:spcBef>
                <a:spcPts val="1200"/>
              </a:spcBef>
              <a:spcAft>
                <a:spcPts val="0"/>
              </a:spcAft>
              <a:buNone/>
            </a:pPr>
            <a:r>
              <a:rPr lang="en"/>
              <a:t>A disadvantage of this product is that it using a collar which is seen to be possibly inhumane.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02" name="Google Shape;102;p17"/>
          <p:cNvPicPr preferRelativeResize="0"/>
          <p:nvPr/>
        </p:nvPicPr>
        <p:blipFill>
          <a:blip r:embed="rId3">
            <a:alphaModFix/>
          </a:blip>
          <a:stretch>
            <a:fillRect/>
          </a:stretch>
        </p:blipFill>
        <p:spPr>
          <a:xfrm>
            <a:off x="308525" y="1595782"/>
            <a:ext cx="1767050" cy="22235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BGU Research Haptic Vibration Commands</a:t>
            </a:r>
            <a:endParaRPr/>
          </a:p>
        </p:txBody>
      </p:sp>
      <p:sp>
        <p:nvSpPr>
          <p:cNvPr id="108" name="Google Shape;108;p18"/>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This product uses an app to send command signals to a dog using small motors to cause vibrations in the dog vest. </a:t>
            </a:r>
            <a:endParaRPr/>
          </a:p>
          <a:p>
            <a:pPr indent="0" lvl="0" marL="0" rtl="0" algn="l">
              <a:spcBef>
                <a:spcPts val="1200"/>
              </a:spcBef>
              <a:spcAft>
                <a:spcPts val="0"/>
              </a:spcAft>
              <a:buNone/>
            </a:pPr>
            <a:r>
              <a:rPr lang="en"/>
              <a:t>An advantage to this product is that it </a:t>
            </a:r>
            <a:r>
              <a:rPr lang="en"/>
              <a:t>provinces</a:t>
            </a:r>
            <a:r>
              <a:rPr lang="en"/>
              <a:t> a vest and allows for customizable commands that can be used to train a dog for various actions.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A disadvantage of this product in relation to our problem statement is that this product does not implement the ability to trigger vibrations based on biometric data. </a:t>
            </a:r>
            <a:endParaRPr/>
          </a:p>
        </p:txBody>
      </p:sp>
      <p:pic>
        <p:nvPicPr>
          <p:cNvPr id="109" name="Google Shape;109;p18"/>
          <p:cNvPicPr preferRelativeResize="0"/>
          <p:nvPr/>
        </p:nvPicPr>
        <p:blipFill>
          <a:blip r:embed="rId3">
            <a:alphaModFix/>
          </a:blip>
          <a:stretch>
            <a:fillRect/>
          </a:stretch>
        </p:blipFill>
        <p:spPr>
          <a:xfrm>
            <a:off x="152400" y="1363750"/>
            <a:ext cx="2105313" cy="31564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EDA Sensor</a:t>
            </a:r>
            <a:endParaRPr/>
          </a:p>
        </p:txBody>
      </p:sp>
      <p:sp>
        <p:nvSpPr>
          <p:cNvPr id="115" name="Google Shape;115;p19"/>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This part of the fitbit measures the variances of electrical signals through conductance when sweat is produced on the skin. </a:t>
            </a:r>
            <a:endParaRPr/>
          </a:p>
          <a:p>
            <a:pPr indent="0" lvl="0" marL="0" rtl="0" algn="l">
              <a:spcBef>
                <a:spcPts val="1200"/>
              </a:spcBef>
              <a:spcAft>
                <a:spcPts val="0"/>
              </a:spcAft>
              <a:buNone/>
            </a:pPr>
            <a:r>
              <a:rPr lang="en"/>
              <a:t>Advantages to this product are that is gives an </a:t>
            </a:r>
            <a:r>
              <a:rPr lang="en"/>
              <a:t>additional</a:t>
            </a:r>
            <a:r>
              <a:rPr lang="en"/>
              <a:t> way to measure stress besides heart rat. Provides redundancy in </a:t>
            </a:r>
            <a:r>
              <a:rPr lang="en"/>
              <a:t>detection of stress. </a:t>
            </a:r>
            <a:endParaRPr/>
          </a:p>
          <a:p>
            <a:pPr indent="0" lvl="0" marL="0" rtl="0" algn="l">
              <a:spcBef>
                <a:spcPts val="1200"/>
              </a:spcBef>
              <a:spcAft>
                <a:spcPts val="1200"/>
              </a:spcAft>
              <a:buNone/>
            </a:pPr>
            <a:r>
              <a:rPr lang="en"/>
              <a:t>Disadvantages of this product is that this device only reflects intensity. Which could result in false alarms. </a:t>
            </a:r>
            <a:endParaRPr/>
          </a:p>
        </p:txBody>
      </p:sp>
      <p:pic>
        <p:nvPicPr>
          <p:cNvPr id="116" name="Google Shape;116;p19"/>
          <p:cNvPicPr preferRelativeResize="0"/>
          <p:nvPr/>
        </p:nvPicPr>
        <p:blipFill>
          <a:blip r:embed="rId3">
            <a:alphaModFix/>
          </a:blip>
          <a:stretch>
            <a:fillRect/>
          </a:stretch>
        </p:blipFill>
        <p:spPr>
          <a:xfrm>
            <a:off x="152400" y="1024975"/>
            <a:ext cx="2247850" cy="1348701"/>
          </a:xfrm>
          <a:prstGeom prst="rect">
            <a:avLst/>
          </a:prstGeom>
          <a:noFill/>
          <a:ln>
            <a:noFill/>
          </a:ln>
        </p:spPr>
      </p:pic>
      <p:pic>
        <p:nvPicPr>
          <p:cNvPr id="117" name="Google Shape;117;p19"/>
          <p:cNvPicPr preferRelativeResize="0"/>
          <p:nvPr/>
        </p:nvPicPr>
        <p:blipFill>
          <a:blip r:embed="rId4">
            <a:alphaModFix/>
          </a:blip>
          <a:stretch>
            <a:fillRect/>
          </a:stretch>
        </p:blipFill>
        <p:spPr>
          <a:xfrm>
            <a:off x="409938" y="2571750"/>
            <a:ext cx="1732774" cy="206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Market Gap</a:t>
            </a:r>
            <a:endParaRPr/>
          </a:p>
          <a:p>
            <a:pPr indent="0" lvl="0" marL="0" rtl="0" algn="l">
              <a:spcBef>
                <a:spcPts val="0"/>
              </a:spcBef>
              <a:spcAft>
                <a:spcPts val="0"/>
              </a:spcAft>
              <a:buNone/>
            </a:pPr>
            <a:r>
              <a:t/>
            </a:r>
            <a:endParaRPr/>
          </a:p>
        </p:txBody>
      </p:sp>
      <p:sp>
        <p:nvSpPr>
          <p:cNvPr id="123" name="Google Shape;123;p20"/>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-Need for a product that is specified for a service dogs vest</a:t>
            </a:r>
            <a:endParaRPr/>
          </a:p>
          <a:p>
            <a:pPr indent="0" lvl="0" marL="0" rtl="0" algn="l">
              <a:spcBef>
                <a:spcPts val="1200"/>
              </a:spcBef>
              <a:spcAft>
                <a:spcPts val="0"/>
              </a:spcAft>
              <a:buNone/>
            </a:pPr>
            <a:r>
              <a:rPr lang="en"/>
              <a:t>- Communication between device on users wrist and in service dog vest. (Bluetooth or radio)</a:t>
            </a:r>
            <a:endParaRPr/>
          </a:p>
          <a:p>
            <a:pPr indent="0" lvl="0" marL="0" rtl="0" algn="l">
              <a:spcBef>
                <a:spcPts val="1200"/>
              </a:spcBef>
              <a:spcAft>
                <a:spcPts val="0"/>
              </a:spcAft>
              <a:buNone/>
            </a:pPr>
            <a:r>
              <a:rPr lang="en"/>
              <a:t>- wearability of the device</a:t>
            </a:r>
            <a:endParaRPr/>
          </a:p>
          <a:p>
            <a:pPr indent="0" lvl="0" marL="0" rtl="0" algn="l">
              <a:spcBef>
                <a:spcPts val="1200"/>
              </a:spcBef>
              <a:spcAft>
                <a:spcPts val="0"/>
              </a:spcAft>
              <a:buNone/>
            </a:pPr>
            <a:r>
              <a:rPr lang="en"/>
              <a:t>-Accurate sensor that sends signals pre PTSD episode. . </a:t>
            </a:r>
            <a:endParaRPr/>
          </a:p>
          <a:p>
            <a:pPr indent="0" lvl="0" marL="0" rtl="0" algn="l">
              <a:spcBef>
                <a:spcPts val="1200"/>
              </a:spcBef>
              <a:spcAft>
                <a:spcPts val="1200"/>
              </a:spcAft>
              <a:buNone/>
            </a:pPr>
            <a:r>
              <a:t/>
            </a:r>
            <a:endParaRPr/>
          </a:p>
        </p:txBody>
      </p:sp>
      <p:pic>
        <p:nvPicPr>
          <p:cNvPr id="124" name="Google Shape;124;p20"/>
          <p:cNvPicPr preferRelativeResize="0"/>
          <p:nvPr/>
        </p:nvPicPr>
        <p:blipFill>
          <a:blip r:embed="rId3">
            <a:alphaModFix/>
          </a:blip>
          <a:stretch>
            <a:fillRect/>
          </a:stretch>
        </p:blipFill>
        <p:spPr>
          <a:xfrm>
            <a:off x="197025" y="1802775"/>
            <a:ext cx="2095450" cy="209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Ideas from project research</a:t>
            </a:r>
            <a:endParaRPr/>
          </a:p>
        </p:txBody>
      </p:sp>
      <p:sp>
        <p:nvSpPr>
          <p:cNvPr id="130" name="Google Shape;130;p21"/>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Create a device that can send small vibrations and be concealed in the service dog vest, much like the haptic dog vest. </a:t>
            </a:r>
            <a:endParaRPr/>
          </a:p>
          <a:p>
            <a:pPr indent="0" lvl="0" marL="0" rtl="0" algn="l">
              <a:spcBef>
                <a:spcPts val="1200"/>
              </a:spcBef>
              <a:spcAft>
                <a:spcPts val="0"/>
              </a:spcAft>
              <a:buNone/>
            </a:pPr>
            <a:r>
              <a:rPr lang="en"/>
              <a:t>Monitor heart rate of the user in a way similar to CanineAlert Collar. </a:t>
            </a:r>
            <a:endParaRPr/>
          </a:p>
          <a:p>
            <a:pPr indent="0" lvl="0" marL="0" rtl="0" algn="l">
              <a:spcBef>
                <a:spcPts val="1200"/>
              </a:spcBef>
              <a:spcAft>
                <a:spcPts val="1200"/>
              </a:spcAft>
              <a:buNone/>
            </a:pPr>
            <a:r>
              <a:t/>
            </a:r>
            <a:endParaRPr/>
          </a:p>
        </p:txBody>
      </p:sp>
      <p:pic>
        <p:nvPicPr>
          <p:cNvPr id="131" name="Google Shape;131;p21"/>
          <p:cNvPicPr preferRelativeResize="0"/>
          <p:nvPr/>
        </p:nvPicPr>
        <p:blipFill>
          <a:blip r:embed="rId3">
            <a:alphaModFix/>
          </a:blip>
          <a:stretch>
            <a:fillRect/>
          </a:stretch>
        </p:blipFill>
        <p:spPr>
          <a:xfrm>
            <a:off x="197000" y="2784100"/>
            <a:ext cx="2095450" cy="2095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